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3" r:id="rId11"/>
    <p:sldId id="266" r:id="rId12"/>
  </p:sldIdLst>
  <p:sldSz cx="9144000" cy="6858000" type="screen4x3"/>
  <p:notesSz cx="6858000" cy="91440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EDD7AD"/>
    <a:srgbClr val="FFCA25"/>
    <a:srgbClr val="FFCB25"/>
    <a:srgbClr val="FFD13F"/>
    <a:srgbClr val="FFCA21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7889" autoAdjust="0"/>
    <p:restoredTop sz="94646" autoAdjust="0"/>
  </p:normalViewPr>
  <p:slideViewPr>
    <p:cSldViewPr>
      <p:cViewPr varScale="1">
        <p:scale>
          <a:sx n="69" d="100"/>
          <a:sy n="69" d="100"/>
        </p:scale>
        <p:origin x="-11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 Same Side Corner Rectangle 7"/>
          <p:cNvSpPr/>
          <p:nvPr/>
        </p:nvSpPr>
        <p:spPr>
          <a:xfrm>
            <a:off x="241300" y="257175"/>
            <a:ext cx="8651875" cy="6411913"/>
          </a:xfrm>
          <a:prstGeom prst="rect">
            <a:avLst/>
          </a:prstGeom>
          <a:solidFill>
            <a:schemeClr val="tx2"/>
          </a:soli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Rectangle 2"/>
          <p:cNvSpPr txBox="1">
            <a:spLocks/>
          </p:cNvSpPr>
          <p:nvPr/>
        </p:nvSpPr>
        <p:spPr>
          <a:xfrm>
            <a:off x="419100" y="5876925"/>
            <a:ext cx="5183188" cy="5762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3"/>
              </a:buClr>
              <a:buSzPct val="85000"/>
              <a:buFont typeface="Arial" pitchFamily="34" charset="0"/>
              <a:buNone/>
              <a:tabLst>
                <a:tab pos="2781300" algn="l"/>
              </a:tabLst>
              <a:defRPr sz="24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3"/>
              </a:buClr>
              <a:buSzPct val="85000"/>
              <a:buFont typeface="Arial" pitchFamily="34" charset="0"/>
              <a:buNone/>
              <a:tabLst>
                <a:tab pos="2781300" algn="l"/>
              </a:tabLst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3"/>
              </a:buClr>
              <a:buFont typeface="Arial" pitchFamily="34" charset="0"/>
              <a:buNone/>
              <a:tabLst>
                <a:tab pos="2781300" algn="l"/>
              </a:tabLst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3"/>
              </a:buClr>
              <a:buSzPct val="100000"/>
              <a:buFont typeface="Arial" pitchFamily="34" charset="0"/>
              <a:buNone/>
              <a:tabLst>
                <a:tab pos="2781300" algn="l"/>
              </a:tabLst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3"/>
              </a:buClr>
              <a:buFont typeface="Arial" pitchFamily="34" charset="0"/>
              <a:buNone/>
              <a:tabLst>
                <a:tab pos="2781300" algn="l"/>
              </a:tabLst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ts val="310"/>
              </a:spcBef>
              <a:buClr>
                <a:schemeClr val="accent2"/>
              </a:buClr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de-DE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Help </a:t>
            </a:r>
            <a:r>
              <a:rPr lang="de-DE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from</a:t>
            </a:r>
            <a:r>
              <a:rPr lang="de-DE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Germany</a:t>
            </a:r>
          </a:p>
        </p:txBody>
      </p:sp>
      <p:sp>
        <p:nvSpPr>
          <p:cNvPr id="6" name="Rechteck 12"/>
          <p:cNvSpPr/>
          <p:nvPr/>
        </p:nvSpPr>
        <p:spPr>
          <a:xfrm>
            <a:off x="8532813" y="5676900"/>
            <a:ext cx="503237" cy="9921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pic>
        <p:nvPicPr>
          <p:cNvPr id="8" name="Grafik 13"/>
          <p:cNvPicPr>
            <a:picLocks noChangeAspect="1"/>
          </p:cNvPicPr>
          <p:nvPr/>
        </p:nvPicPr>
        <p:blipFill>
          <a:blip r:embed="rId2"/>
          <a:srcRect l="6310" r="-3841" b="5669"/>
          <a:stretch>
            <a:fillRect/>
          </a:stretch>
        </p:blipFill>
        <p:spPr bwMode="auto">
          <a:xfrm>
            <a:off x="7797800" y="5676900"/>
            <a:ext cx="1114425" cy="113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Rectangle 2"/>
          <p:cNvSpPr>
            <a:spLocks noGrp="1"/>
          </p:cNvSpPr>
          <p:nvPr>
            <p:ph type="pic" idx="14"/>
          </p:nvPr>
        </p:nvSpPr>
        <p:spPr>
          <a:xfrm>
            <a:off x="395536" y="445818"/>
            <a:ext cx="8424936" cy="4320000"/>
          </a:xfrm>
          <a:noFill/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7" name="Title Placeholder 1"/>
          <p:cNvSpPr>
            <a:spLocks noGrp="1"/>
          </p:cNvSpPr>
          <p:nvPr>
            <p:ph type="title"/>
          </p:nvPr>
        </p:nvSpPr>
        <p:spPr bwMode="auto">
          <a:xfrm>
            <a:off x="398972" y="4869160"/>
            <a:ext cx="7125356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Rectangle 2"/>
          <p:cNvSpPr>
            <a:spLocks noGrp="1"/>
          </p:cNvSpPr>
          <p:nvPr>
            <p:ph idx="1"/>
          </p:nvPr>
        </p:nvSpPr>
        <p:spPr>
          <a:xfrm>
            <a:off x="251520" y="1600200"/>
            <a:ext cx="8640960" cy="39890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239D7C-0D3B-4093-B30C-E577D183ACE6}" type="datetimeFigureOut">
              <a:rPr lang="de-DE"/>
              <a:pPr>
                <a:defRPr/>
              </a:pPr>
              <a:t>19.05.2015</a:t>
            </a:fld>
            <a:r>
              <a:rPr lang="de-DE" dirty="0"/>
              <a:t> | </a:t>
            </a:r>
            <a:fld id="{91C03835-3D1A-4405-B595-A29DDED7B71D}" type="slidenum">
              <a:rPr lang="de-DE"/>
              <a:pPr>
                <a:defRPr/>
              </a:pPr>
              <a:t>‹#›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"/>
          <p:cNvSpPr>
            <a:spLocks noGrp="1"/>
          </p:cNvSpPr>
          <p:nvPr>
            <p:ph sz="half" idx="1"/>
          </p:nvPr>
        </p:nvSpPr>
        <p:spPr>
          <a:xfrm>
            <a:off x="301752" y="1626448"/>
            <a:ext cx="4160520" cy="403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Rectangl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160520" cy="406104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C7AF58-45BE-4C06-8A73-9E3E9B2B8C33}" type="datetimeFigureOut">
              <a:rPr lang="de-DE"/>
              <a:pPr>
                <a:defRPr/>
              </a:pPr>
              <a:t>19.05.2015</a:t>
            </a:fld>
            <a:r>
              <a:rPr lang="de-DE" dirty="0"/>
              <a:t> | </a:t>
            </a:r>
            <a:fld id="{8DAA4F3C-5229-46D8-8788-5B0EDFDE098A}" type="slidenum">
              <a:rPr lang="de-DE"/>
              <a:pPr>
                <a:defRPr/>
              </a:pPr>
              <a:t>‹#›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>
          <a:xfrm>
            <a:off x="301752" y="1535112"/>
            <a:ext cx="4160520" cy="827087"/>
          </a:xfrm>
        </p:spPr>
        <p:txBody>
          <a:bodyPr anchor="ctr"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>
              <a:contourClr>
                <a:schemeClr val="accent2">
                  <a:shade val="75000"/>
                </a:schemeClr>
              </a:contourClr>
            </a:sp3d>
          </a:bodyPr>
          <a:lstStyle>
            <a:lvl1pPr marL="0" indent="0" algn="ctr">
              <a:buNone/>
              <a:defRPr lang="en-US" sz="2400" b="1" dirty="0" smtClean="0">
                <a:ln w="11430"/>
                <a:solidFill>
                  <a:schemeClr val="accent2"/>
                </a:solidFill>
                <a:effectLst/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3"/>
          <p:cNvSpPr>
            <a:spLocks noGrp="1"/>
          </p:cNvSpPr>
          <p:nvPr>
            <p:ph sz="half" idx="2"/>
          </p:nvPr>
        </p:nvSpPr>
        <p:spPr>
          <a:xfrm>
            <a:off x="301752" y="2373312"/>
            <a:ext cx="4160520" cy="328793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Rectangle 4"/>
          <p:cNvSpPr>
            <a:spLocks noGrp="1"/>
          </p:cNvSpPr>
          <p:nvPr>
            <p:ph type="body" sz="quarter" idx="3"/>
          </p:nvPr>
        </p:nvSpPr>
        <p:spPr>
          <a:xfrm>
            <a:off x="4645024" y="1535112"/>
            <a:ext cx="4160520" cy="827087"/>
          </a:xfrm>
        </p:spPr>
        <p:txBody>
          <a:bodyPr anchor="ctr"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>
              <a:contourClr>
                <a:schemeClr val="accent2">
                  <a:shade val="75000"/>
                </a:schemeClr>
              </a:contourClr>
            </a:sp3d>
          </a:bodyPr>
          <a:lstStyle>
            <a:lvl1pPr marL="0" indent="0" algn="ctr">
              <a:buNone/>
              <a:defRPr lang="en-US" sz="2400" b="1" dirty="0" smtClean="0">
                <a:ln w="11430"/>
                <a:solidFill>
                  <a:schemeClr val="accent2"/>
                </a:solidFill>
                <a:effectLst/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5"/>
          <p:cNvSpPr>
            <a:spLocks noGrp="1"/>
          </p:cNvSpPr>
          <p:nvPr>
            <p:ph sz="quarter" idx="4"/>
          </p:nvPr>
        </p:nvSpPr>
        <p:spPr>
          <a:xfrm>
            <a:off x="4645024" y="2373312"/>
            <a:ext cx="4160520" cy="328793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4C6D03-C6D2-4223-9154-DBAE31783110}" type="datetimeFigureOut">
              <a:rPr lang="de-DE"/>
              <a:pPr>
                <a:defRPr/>
              </a:pPr>
              <a:t>19.05.2015</a:t>
            </a:fld>
            <a:r>
              <a:rPr lang="de-DE" dirty="0"/>
              <a:t> | </a:t>
            </a:r>
            <a:fld id="{E4EF6939-1310-4DFF-AB0D-818D207B286E}" type="slidenum">
              <a:rPr lang="de-DE"/>
              <a:pPr>
                <a:defRPr/>
              </a:pPr>
              <a:t>‹#›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444500" y="6435725"/>
            <a:ext cx="1463675" cy="319088"/>
          </a:xfrm>
        </p:spPr>
        <p:txBody>
          <a:bodyPr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accent3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D998BD2-B3BD-4EAA-87F9-A83EA2F26861}" type="datetimeFigureOut">
              <a:rPr lang="de-DE"/>
              <a:pPr>
                <a:defRPr/>
              </a:pPr>
              <a:t>19.05.2015</a:t>
            </a:fld>
            <a:r>
              <a:rPr lang="de-DE" dirty="0"/>
              <a:t> | </a:t>
            </a:r>
            <a:fld id="{A23D0C52-B177-4DA5-B73B-BAD79BF3B989}" type="slidenum">
              <a:rPr lang="de-DE"/>
              <a:pPr>
                <a:defRPr/>
              </a:pPr>
              <a:t>‹#›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mit Unter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 Same Side Corner Rectangle 7"/>
          <p:cNvSpPr/>
          <p:nvPr/>
        </p:nvSpPr>
        <p:spPr>
          <a:xfrm>
            <a:off x="241300" y="257175"/>
            <a:ext cx="8640763" cy="5403850"/>
          </a:xfrm>
          <a:prstGeom prst="rect">
            <a:avLst/>
          </a:prstGeom>
          <a:solidFill>
            <a:schemeClr val="tx2"/>
          </a:soli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Rectangle 2"/>
          <p:cNvSpPr txBox="1">
            <a:spLocks/>
          </p:cNvSpPr>
          <p:nvPr/>
        </p:nvSpPr>
        <p:spPr>
          <a:xfrm>
            <a:off x="419100" y="5876925"/>
            <a:ext cx="5183188" cy="5762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3"/>
              </a:buClr>
              <a:buSzPct val="85000"/>
              <a:buFont typeface="Arial" pitchFamily="34" charset="0"/>
              <a:buNone/>
              <a:tabLst>
                <a:tab pos="2781300" algn="l"/>
              </a:tabLst>
              <a:defRPr sz="24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3"/>
              </a:buClr>
              <a:buSzPct val="85000"/>
              <a:buFont typeface="Arial" pitchFamily="34" charset="0"/>
              <a:buNone/>
              <a:tabLst>
                <a:tab pos="2781300" algn="l"/>
              </a:tabLst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3"/>
              </a:buClr>
              <a:buFont typeface="Arial" pitchFamily="34" charset="0"/>
              <a:buNone/>
              <a:tabLst>
                <a:tab pos="2781300" algn="l"/>
              </a:tabLst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3"/>
              </a:buClr>
              <a:buSzPct val="100000"/>
              <a:buFont typeface="Arial" pitchFamily="34" charset="0"/>
              <a:buNone/>
              <a:tabLst>
                <a:tab pos="2781300" algn="l"/>
              </a:tabLst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3"/>
              </a:buClr>
              <a:buFont typeface="Arial" pitchFamily="34" charset="0"/>
              <a:buNone/>
              <a:tabLst>
                <a:tab pos="2781300" algn="l"/>
              </a:tabLst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ts val="310"/>
              </a:spcBef>
              <a:buClr>
                <a:schemeClr val="accent2"/>
              </a:buClr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de-DE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Help – Hilfe zur Selbsthilfe e.V.</a:t>
            </a:r>
          </a:p>
        </p:txBody>
      </p:sp>
      <p:sp>
        <p:nvSpPr>
          <p:cNvPr id="6" name="Rechteck 12"/>
          <p:cNvSpPr/>
          <p:nvPr/>
        </p:nvSpPr>
        <p:spPr>
          <a:xfrm>
            <a:off x="250825" y="5805488"/>
            <a:ext cx="7705725" cy="863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pic>
        <p:nvPicPr>
          <p:cNvPr id="7" name="Grafik 13"/>
          <p:cNvPicPr>
            <a:picLocks noChangeAspect="1"/>
          </p:cNvPicPr>
          <p:nvPr/>
        </p:nvPicPr>
        <p:blipFill>
          <a:blip r:embed="rId2"/>
          <a:srcRect l="6310" r="-2" b="5669"/>
          <a:stretch>
            <a:fillRect/>
          </a:stretch>
        </p:blipFill>
        <p:spPr bwMode="auto">
          <a:xfrm>
            <a:off x="7797800" y="5676900"/>
            <a:ext cx="1069975" cy="113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1"/>
          <p:cNvSpPr>
            <a:spLocks noGrp="1"/>
          </p:cNvSpPr>
          <p:nvPr>
            <p:ph type="ctrTitle"/>
          </p:nvPr>
        </p:nvSpPr>
        <p:spPr>
          <a:xfrm>
            <a:off x="395536" y="4221088"/>
            <a:ext cx="7987919" cy="1224136"/>
          </a:xfrm>
        </p:spPr>
        <p:txBody>
          <a:bodyPr>
            <a:normAutofit/>
          </a:bodyPr>
          <a:lstStyle>
            <a:lvl1pPr algn="l">
              <a:defRPr sz="32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Rectangle 2"/>
          <p:cNvSpPr>
            <a:spLocks noGrp="1"/>
          </p:cNvSpPr>
          <p:nvPr>
            <p:ph type="pic" idx="10"/>
          </p:nvPr>
        </p:nvSpPr>
        <p:spPr>
          <a:xfrm>
            <a:off x="395536" y="445818"/>
            <a:ext cx="8352000" cy="3631254"/>
          </a:xfrm>
          <a:noFill/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mit wenig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 Same Side Corner Rectangle 7"/>
          <p:cNvSpPr/>
          <p:nvPr/>
        </p:nvSpPr>
        <p:spPr>
          <a:xfrm>
            <a:off x="241300" y="257175"/>
            <a:ext cx="8640763" cy="3892550"/>
          </a:xfrm>
          <a:prstGeom prst="rect">
            <a:avLst/>
          </a:prstGeom>
          <a:solidFill>
            <a:schemeClr val="tx2"/>
          </a:soli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Rectangle 2"/>
          <p:cNvSpPr txBox="1">
            <a:spLocks/>
          </p:cNvSpPr>
          <p:nvPr/>
        </p:nvSpPr>
        <p:spPr>
          <a:xfrm>
            <a:off x="419100" y="5876925"/>
            <a:ext cx="5183188" cy="5762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3"/>
              </a:buClr>
              <a:buSzPct val="85000"/>
              <a:buFont typeface="Arial" pitchFamily="34" charset="0"/>
              <a:buNone/>
              <a:tabLst>
                <a:tab pos="2781300" algn="l"/>
              </a:tabLst>
              <a:defRPr sz="24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3"/>
              </a:buClr>
              <a:buSzPct val="85000"/>
              <a:buFont typeface="Arial" pitchFamily="34" charset="0"/>
              <a:buNone/>
              <a:tabLst>
                <a:tab pos="2781300" algn="l"/>
              </a:tabLst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3"/>
              </a:buClr>
              <a:buFont typeface="Arial" pitchFamily="34" charset="0"/>
              <a:buNone/>
              <a:tabLst>
                <a:tab pos="2781300" algn="l"/>
              </a:tabLst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3"/>
              </a:buClr>
              <a:buSzPct val="100000"/>
              <a:buFont typeface="Arial" pitchFamily="34" charset="0"/>
              <a:buNone/>
              <a:tabLst>
                <a:tab pos="2781300" algn="l"/>
              </a:tabLst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3"/>
              </a:buClr>
              <a:buFont typeface="Arial" pitchFamily="34" charset="0"/>
              <a:buNone/>
              <a:tabLst>
                <a:tab pos="2781300" algn="l"/>
              </a:tabLst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ts val="310"/>
              </a:spcBef>
              <a:buClr>
                <a:schemeClr val="accent2"/>
              </a:buClr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de-DE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Help – Hilfe zur Selbsthilfe e.V.</a:t>
            </a:r>
          </a:p>
        </p:txBody>
      </p:sp>
      <p:sp>
        <p:nvSpPr>
          <p:cNvPr id="6" name="Rechteck 12"/>
          <p:cNvSpPr/>
          <p:nvPr/>
        </p:nvSpPr>
        <p:spPr>
          <a:xfrm>
            <a:off x="250825" y="5805488"/>
            <a:ext cx="7705725" cy="863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pic>
        <p:nvPicPr>
          <p:cNvPr id="7" name="Grafik 13"/>
          <p:cNvPicPr>
            <a:picLocks noChangeAspect="1"/>
          </p:cNvPicPr>
          <p:nvPr/>
        </p:nvPicPr>
        <p:blipFill>
          <a:blip r:embed="rId2"/>
          <a:srcRect l="6310" r="-2" b="5669"/>
          <a:stretch>
            <a:fillRect/>
          </a:stretch>
        </p:blipFill>
        <p:spPr bwMode="auto">
          <a:xfrm>
            <a:off x="7797800" y="5676900"/>
            <a:ext cx="1069975" cy="113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1"/>
          <p:cNvSpPr>
            <a:spLocks noGrp="1"/>
          </p:cNvSpPr>
          <p:nvPr>
            <p:ph type="ctrTitle"/>
          </p:nvPr>
        </p:nvSpPr>
        <p:spPr>
          <a:xfrm>
            <a:off x="395536" y="4221088"/>
            <a:ext cx="7987919" cy="1224136"/>
          </a:xfrm>
        </p:spPr>
        <p:txBody>
          <a:bodyPr>
            <a:normAutofit/>
          </a:bodyPr>
          <a:lstStyle>
            <a:lvl1pPr algn="l">
              <a:defRPr sz="2000" b="0"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Rectangle 2"/>
          <p:cNvSpPr>
            <a:spLocks noGrp="1"/>
          </p:cNvSpPr>
          <p:nvPr>
            <p:ph type="pic" idx="10"/>
          </p:nvPr>
        </p:nvSpPr>
        <p:spPr>
          <a:xfrm>
            <a:off x="395536" y="445818"/>
            <a:ext cx="8352000" cy="3559246"/>
          </a:xfrm>
          <a:noFill/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leiste mi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Same Side Corner Rectangle 7"/>
          <p:cNvSpPr/>
          <p:nvPr/>
        </p:nvSpPr>
        <p:spPr>
          <a:xfrm>
            <a:off x="241300" y="257175"/>
            <a:ext cx="8651875" cy="1587500"/>
          </a:xfrm>
          <a:prstGeom prst="rect">
            <a:avLst/>
          </a:prstGeom>
          <a:solidFill>
            <a:schemeClr val="tx2"/>
          </a:soli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9" name="Rechteck 10"/>
          <p:cNvSpPr/>
          <p:nvPr/>
        </p:nvSpPr>
        <p:spPr>
          <a:xfrm>
            <a:off x="250825" y="5805488"/>
            <a:ext cx="7705725" cy="863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10" name="Rectangle 2"/>
          <p:cNvSpPr txBox="1">
            <a:spLocks/>
          </p:cNvSpPr>
          <p:nvPr/>
        </p:nvSpPr>
        <p:spPr>
          <a:xfrm>
            <a:off x="419100" y="5876925"/>
            <a:ext cx="5183188" cy="5762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3"/>
              </a:buClr>
              <a:buSzPct val="85000"/>
              <a:buFont typeface="Arial" pitchFamily="34" charset="0"/>
              <a:buNone/>
              <a:tabLst>
                <a:tab pos="2781300" algn="l"/>
              </a:tabLst>
              <a:defRPr sz="24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3"/>
              </a:buClr>
              <a:buSzPct val="85000"/>
              <a:buFont typeface="Arial" pitchFamily="34" charset="0"/>
              <a:buNone/>
              <a:tabLst>
                <a:tab pos="2781300" algn="l"/>
              </a:tabLst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3"/>
              </a:buClr>
              <a:buFont typeface="Arial" pitchFamily="34" charset="0"/>
              <a:buNone/>
              <a:tabLst>
                <a:tab pos="2781300" algn="l"/>
              </a:tabLst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3"/>
              </a:buClr>
              <a:buSzPct val="100000"/>
              <a:buFont typeface="Arial" pitchFamily="34" charset="0"/>
              <a:buNone/>
              <a:tabLst>
                <a:tab pos="2781300" algn="l"/>
              </a:tabLst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3"/>
              </a:buClr>
              <a:buFont typeface="Arial" pitchFamily="34" charset="0"/>
              <a:buNone/>
              <a:tabLst>
                <a:tab pos="2781300" algn="l"/>
              </a:tabLst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ts val="310"/>
              </a:spcBef>
              <a:buClr>
                <a:schemeClr val="accent2"/>
              </a:buClr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de-DE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Help </a:t>
            </a:r>
            <a:r>
              <a:rPr lang="de-DE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from</a:t>
            </a:r>
            <a:r>
              <a:rPr lang="de-DE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Germany</a:t>
            </a:r>
          </a:p>
        </p:txBody>
      </p:sp>
      <p:pic>
        <p:nvPicPr>
          <p:cNvPr id="11" name="Grafik 13"/>
          <p:cNvPicPr>
            <a:picLocks noChangeAspect="1"/>
          </p:cNvPicPr>
          <p:nvPr/>
        </p:nvPicPr>
        <p:blipFill>
          <a:blip r:embed="rId2"/>
          <a:srcRect l="6310" r="-2" b="5669"/>
          <a:stretch>
            <a:fillRect/>
          </a:stretch>
        </p:blipFill>
        <p:spPr bwMode="auto">
          <a:xfrm>
            <a:off x="7797800" y="5676900"/>
            <a:ext cx="1069975" cy="113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1"/>
          <p:cNvSpPr>
            <a:spLocks noGrp="1"/>
          </p:cNvSpPr>
          <p:nvPr>
            <p:ph type="ctrTitle"/>
          </p:nvPr>
        </p:nvSpPr>
        <p:spPr>
          <a:xfrm>
            <a:off x="388368" y="1916832"/>
            <a:ext cx="7987919" cy="720080"/>
          </a:xfrm>
        </p:spPr>
        <p:txBody>
          <a:bodyPr>
            <a:normAutofit/>
          </a:bodyPr>
          <a:lstStyle>
            <a:lvl1pPr algn="l">
              <a:defRPr sz="32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Rectangle 2"/>
          <p:cNvSpPr>
            <a:spLocks noGrp="1"/>
          </p:cNvSpPr>
          <p:nvPr>
            <p:ph type="pic" idx="10"/>
          </p:nvPr>
        </p:nvSpPr>
        <p:spPr>
          <a:xfrm>
            <a:off x="467544" y="423395"/>
            <a:ext cx="2736304" cy="1254990"/>
          </a:xfrm>
          <a:noFill/>
          <a:ln w="57150">
            <a:solidFill>
              <a:schemeClr val="bg1"/>
            </a:solidFill>
          </a:ln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2" name="Rectangle 2"/>
          <p:cNvSpPr>
            <a:spLocks noGrp="1"/>
          </p:cNvSpPr>
          <p:nvPr>
            <p:ph type="pic" idx="11"/>
          </p:nvPr>
        </p:nvSpPr>
        <p:spPr>
          <a:xfrm>
            <a:off x="3203848" y="423395"/>
            <a:ext cx="2736304" cy="1254990"/>
          </a:xfrm>
          <a:noFill/>
          <a:ln w="57150">
            <a:solidFill>
              <a:schemeClr val="bg1"/>
            </a:solidFill>
          </a:ln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3" name="Rectangle 2"/>
          <p:cNvSpPr>
            <a:spLocks noGrp="1"/>
          </p:cNvSpPr>
          <p:nvPr>
            <p:ph type="pic" idx="12"/>
          </p:nvPr>
        </p:nvSpPr>
        <p:spPr>
          <a:xfrm>
            <a:off x="5940152" y="423395"/>
            <a:ext cx="2736304" cy="1254990"/>
          </a:xfrm>
          <a:noFill/>
          <a:ln w="57150">
            <a:solidFill>
              <a:schemeClr val="bg1"/>
            </a:solidFill>
          </a:ln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5" name="Rectangle 2"/>
          <p:cNvSpPr>
            <a:spLocks noGrp="1"/>
          </p:cNvSpPr>
          <p:nvPr>
            <p:ph idx="1"/>
          </p:nvPr>
        </p:nvSpPr>
        <p:spPr>
          <a:xfrm>
            <a:off x="251520" y="2636912"/>
            <a:ext cx="8629982" cy="302433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jpe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11"/>
          <p:cNvSpPr/>
          <p:nvPr/>
        </p:nvSpPr>
        <p:spPr>
          <a:xfrm>
            <a:off x="250825" y="5805488"/>
            <a:ext cx="7634288" cy="863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7" name="Round Same Side Corner Rectangle 6"/>
          <p:cNvSpPr/>
          <p:nvPr/>
        </p:nvSpPr>
        <p:spPr>
          <a:xfrm>
            <a:off x="252413" y="152400"/>
            <a:ext cx="8640762" cy="1295400"/>
          </a:xfrm>
          <a:prstGeom prst="rect">
            <a:avLst/>
          </a:prstGeom>
          <a:solidFill>
            <a:schemeClr val="bg2"/>
          </a:soli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304800" y="274638"/>
            <a:ext cx="8534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Titelmasterformat durch Klicken bearbeiten</a:t>
            </a:r>
            <a:endParaRPr lang="en-US" smtClean="0"/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250825" y="1600200"/>
            <a:ext cx="8642350" cy="3989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44500" y="6381750"/>
            <a:ext cx="1463675" cy="3190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accent3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03DDB91-576C-4C30-A66B-8F79C4B56A89}" type="datetimeFigureOut">
              <a:rPr lang="de-DE"/>
              <a:pPr>
                <a:defRPr/>
              </a:pPr>
              <a:t>19.05.2015</a:t>
            </a:fld>
            <a:r>
              <a:rPr lang="de-DE" dirty="0"/>
              <a:t> | </a:t>
            </a:r>
            <a:fld id="{073F8B2C-6B1B-44EE-8A8C-F9CF3358E186}" type="slidenum">
              <a:rPr lang="de-DE"/>
              <a:pPr>
                <a:defRPr/>
              </a:pPr>
              <a:t>‹#›</a:t>
            </a:fld>
            <a:endParaRPr lang="de-DE" dirty="0"/>
          </a:p>
        </p:txBody>
      </p:sp>
      <p:sp>
        <p:nvSpPr>
          <p:cNvPr id="16" name="Rectangle 2"/>
          <p:cNvSpPr txBox="1">
            <a:spLocks/>
          </p:cNvSpPr>
          <p:nvPr/>
        </p:nvSpPr>
        <p:spPr>
          <a:xfrm>
            <a:off x="419100" y="5876925"/>
            <a:ext cx="5183188" cy="5762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3"/>
              </a:buClr>
              <a:buSzPct val="85000"/>
              <a:buFont typeface="Arial" pitchFamily="34" charset="0"/>
              <a:buNone/>
              <a:tabLst>
                <a:tab pos="2781300" algn="l"/>
              </a:tabLst>
              <a:defRPr sz="24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3"/>
              </a:buClr>
              <a:buSzPct val="85000"/>
              <a:buFont typeface="Arial" pitchFamily="34" charset="0"/>
              <a:buNone/>
              <a:tabLst>
                <a:tab pos="2781300" algn="l"/>
              </a:tabLst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3"/>
              </a:buClr>
              <a:buFont typeface="Arial" pitchFamily="34" charset="0"/>
              <a:buNone/>
              <a:tabLst>
                <a:tab pos="2781300" algn="l"/>
              </a:tabLst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3"/>
              </a:buClr>
              <a:buSzPct val="100000"/>
              <a:buFont typeface="Arial" pitchFamily="34" charset="0"/>
              <a:buNone/>
              <a:tabLst>
                <a:tab pos="2781300" algn="l"/>
              </a:tabLst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3"/>
              </a:buClr>
              <a:buFont typeface="Arial" pitchFamily="34" charset="0"/>
              <a:buNone/>
              <a:tabLst>
                <a:tab pos="2781300" algn="l"/>
              </a:tabLst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ts val="310"/>
              </a:spcBef>
              <a:buClr>
                <a:schemeClr val="accent2"/>
              </a:buClr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de-DE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Help </a:t>
            </a:r>
            <a:r>
              <a:rPr lang="de-DE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from</a:t>
            </a:r>
            <a:r>
              <a:rPr lang="de-DE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Germany</a:t>
            </a:r>
          </a:p>
        </p:txBody>
      </p:sp>
      <p:pic>
        <p:nvPicPr>
          <p:cNvPr id="1032" name="Grafik 8"/>
          <p:cNvPicPr>
            <a:picLocks noChangeAspect="1"/>
          </p:cNvPicPr>
          <p:nvPr/>
        </p:nvPicPr>
        <p:blipFill>
          <a:blip r:embed="rId10"/>
          <a:srcRect l="6310" r="-2" b="5669"/>
          <a:stretch>
            <a:fillRect/>
          </a:stretch>
        </p:blipFill>
        <p:spPr bwMode="auto">
          <a:xfrm>
            <a:off x="7797800" y="5676900"/>
            <a:ext cx="1069975" cy="113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4" r:id="rId2"/>
    <p:sldLayoutId id="2147483815" r:id="rId3"/>
    <p:sldLayoutId id="2147483816" r:id="rId4"/>
    <p:sldLayoutId id="2147483818" r:id="rId5"/>
    <p:sldLayoutId id="2147483819" r:id="rId6"/>
    <p:sldLayoutId id="2147483820" r:id="rId7"/>
    <p:sldLayoutId id="2147483821" r:id="rId8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 b="1" kern="1200">
          <a:solidFill>
            <a:srgbClr val="CA5C6A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CA5C6A"/>
          </a:solidFill>
          <a:latin typeface="Calibri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CA5C6A"/>
          </a:solidFill>
          <a:latin typeface="Calibri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CA5C6A"/>
          </a:solidFill>
          <a:latin typeface="Calibri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CA5C6A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 Black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 Black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 Black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 Black" pitchFamily="34" charset="0"/>
        </a:defRPr>
      </a:lvl9pPr>
    </p:titleStyle>
    <p:bodyStyle>
      <a:lvl1pPr marL="273050" indent="-273050" algn="l" rtl="0" eaLnBrk="1" fontAlgn="base" hangingPunct="1">
        <a:spcBef>
          <a:spcPct val="20000"/>
        </a:spcBef>
        <a:spcAft>
          <a:spcPct val="0"/>
        </a:spcAft>
        <a:buClr>
          <a:srgbClr val="CA5C6A"/>
        </a:buClr>
        <a:buSzPct val="85000"/>
        <a:buFont typeface="Arial" charset="0"/>
        <a:buChar char="•"/>
        <a:tabLst>
          <a:tab pos="2781300" algn="l"/>
        </a:tabLst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28600" algn="l" rtl="0" eaLnBrk="1" fontAlgn="base" hangingPunct="1">
        <a:spcBef>
          <a:spcPct val="20000"/>
        </a:spcBef>
        <a:spcAft>
          <a:spcPct val="0"/>
        </a:spcAft>
        <a:buClr>
          <a:srgbClr val="CA5C6A"/>
        </a:buClr>
        <a:buSzPct val="85000"/>
        <a:buFont typeface="Arial" charset="0"/>
        <a:buChar char="•"/>
        <a:tabLst>
          <a:tab pos="2781300" algn="l"/>
        </a:tabLst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30250" indent="-182563" algn="l" rtl="0" eaLnBrk="1" fontAlgn="base" hangingPunct="1">
        <a:spcBef>
          <a:spcPct val="20000"/>
        </a:spcBef>
        <a:spcAft>
          <a:spcPct val="0"/>
        </a:spcAft>
        <a:buClr>
          <a:srgbClr val="CA5C6A"/>
        </a:buClr>
        <a:buFont typeface="Arial" charset="0"/>
        <a:buChar char="•"/>
        <a:tabLst>
          <a:tab pos="2781300" algn="l"/>
        </a:tabLst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4888" indent="-182563" algn="l" rtl="0" eaLnBrk="1" fontAlgn="base" hangingPunct="1">
        <a:spcBef>
          <a:spcPct val="20000"/>
        </a:spcBef>
        <a:spcAft>
          <a:spcPct val="0"/>
        </a:spcAft>
        <a:buClr>
          <a:srgbClr val="CA5C6A"/>
        </a:buClr>
        <a:buSzPct val="100000"/>
        <a:buFont typeface="Arial" charset="0"/>
        <a:buChar char="•"/>
        <a:tabLst>
          <a:tab pos="2781300" algn="l"/>
        </a:tabLst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279525" indent="-182563" algn="l" rtl="0" eaLnBrk="1" fontAlgn="base" hangingPunct="1">
        <a:spcBef>
          <a:spcPct val="20000"/>
        </a:spcBef>
        <a:spcAft>
          <a:spcPct val="0"/>
        </a:spcAft>
        <a:buClr>
          <a:srgbClr val="CA5C6A"/>
        </a:buClr>
        <a:buFont typeface="Arial" charset="0"/>
        <a:buChar char="•"/>
        <a:tabLst>
          <a:tab pos="2781300" algn="l"/>
        </a:tabLst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4630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73736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2194560" indent="-182880" algn="l" defTabSz="914400" rtl="0" eaLnBrk="1" latinLnBrk="0" hangingPunct="1">
        <a:spcBef>
          <a:spcPts val="310"/>
        </a:spcBef>
        <a:buClr>
          <a:schemeClr val="accent2"/>
        </a:buClr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28596" y="3357562"/>
            <a:ext cx="7125356" cy="1143000"/>
          </a:xfrm>
        </p:spPr>
        <p:txBody>
          <a:bodyPr/>
          <a:lstStyle/>
          <a:p>
            <a:r>
              <a:rPr lang="sr-Latn-ME" sz="4000" dirty="0" smtClean="0"/>
              <a:t>Help – Hilfe zur Selbsthilfe e.V. , German NGO established in 1981</a:t>
            </a:r>
            <a:endParaRPr lang="en-US" sz="4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4348" y="1714488"/>
            <a:ext cx="7987919" cy="2571768"/>
          </a:xfrm>
        </p:spPr>
        <p:txBody>
          <a:bodyPr>
            <a:normAutofit/>
          </a:bodyPr>
          <a:lstStyle/>
          <a:p>
            <a:r>
              <a:rPr lang="en-US" sz="3200" dirty="0" smtClean="0"/>
              <a:t>E</a:t>
            </a:r>
            <a:r>
              <a:rPr lang="sr-Latn-ME" sz="3200" dirty="0" smtClean="0"/>
              <a:t>mployment component:</a:t>
            </a:r>
            <a:br>
              <a:rPr lang="sr-Latn-ME" sz="3200" dirty="0" smtClean="0"/>
            </a:br>
            <a:r>
              <a:rPr lang="sr-Latn-ME" sz="3200" dirty="0" smtClean="0"/>
              <a:t>- paid internships</a:t>
            </a:r>
            <a:br>
              <a:rPr lang="sr-Latn-ME" sz="3200" dirty="0" smtClean="0"/>
            </a:br>
            <a:r>
              <a:rPr lang="sr-Latn-ME" sz="3200" dirty="0" smtClean="0"/>
              <a:t>- income generation grants</a:t>
            </a:r>
            <a:br>
              <a:rPr lang="sr-Latn-ME" sz="3200" dirty="0" smtClean="0"/>
            </a:br>
            <a:r>
              <a:rPr lang="sr-Latn-ME" sz="3200" dirty="0" smtClean="0"/>
              <a:t>- women’s workshops for production of jewelry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5536" y="1071546"/>
            <a:ext cx="7987919" cy="4373678"/>
          </a:xfrm>
        </p:spPr>
        <p:txBody>
          <a:bodyPr>
            <a:normAutofit/>
          </a:bodyPr>
          <a:lstStyle/>
          <a:p>
            <a:r>
              <a:rPr lang="sr-Latn-ME" sz="2800" b="1" dirty="0" smtClean="0"/>
              <a:t>Regional Housing Program</a:t>
            </a:r>
            <a:br>
              <a:rPr lang="sr-Latn-ME" sz="2800" b="1" dirty="0" smtClean="0"/>
            </a:br>
            <a:r>
              <a:rPr lang="sr-Latn-ME" sz="2800" b="1" dirty="0" smtClean="0"/>
              <a:t>120 apartments in Konik</a:t>
            </a:r>
            <a:br>
              <a:rPr lang="sr-Latn-ME" sz="2800" b="1" dirty="0" smtClean="0"/>
            </a:br>
            <a:r>
              <a:rPr lang="sr-Latn-ME" sz="2800" b="1" dirty="0" smtClean="0"/>
              <a:t>660 persons</a:t>
            </a:r>
            <a:br>
              <a:rPr lang="sr-Latn-ME" sz="2800" b="1" dirty="0" smtClean="0"/>
            </a:br>
            <a:r>
              <a:rPr lang="sr-Latn-ME" sz="2800" b="1" dirty="0" smtClean="0"/>
              <a:t>Donor Conference in Sarajevo April 2012</a:t>
            </a:r>
            <a:endParaRPr lang="en-US" sz="2800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1733" y="4221088"/>
            <a:ext cx="7987919" cy="1224136"/>
          </a:xfrm>
        </p:spPr>
        <p:txBody>
          <a:bodyPr>
            <a:noAutofit/>
          </a:bodyPr>
          <a:lstStyle/>
          <a:p>
            <a:r>
              <a:rPr lang="sr-Latn-ME" sz="4000" b="1" dirty="0" smtClean="0"/>
              <a:t>Office in Podgorica, Montenegro opened in April 1999</a:t>
            </a:r>
            <a:endParaRPr lang="en-US" sz="4000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sr-Latn-ME" sz="4400" b="1" dirty="0" smtClean="0"/>
              <a:t>In 2003, shift from only humanitarian -  relief to more development oriented programs: infrastructure, housing and income generation activities</a:t>
            </a:r>
            <a:endParaRPr lang="en-US" sz="4400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sr-Latn-ME" dirty="0" smtClean="0"/>
              <a:t/>
            </a:r>
            <a:br>
              <a:rPr lang="sr-Latn-ME" dirty="0" smtClean="0"/>
            </a:br>
            <a:r>
              <a:rPr lang="sr-Latn-ME" dirty="0" smtClean="0"/>
              <a:t/>
            </a:r>
            <a:br>
              <a:rPr lang="sr-Latn-ME" dirty="0" smtClean="0"/>
            </a:br>
            <a:r>
              <a:rPr lang="sr-Latn-ME" dirty="0" smtClean="0"/>
              <a:t/>
            </a:r>
            <a:br>
              <a:rPr lang="sr-Latn-ME" dirty="0" smtClean="0"/>
            </a:br>
            <a:r>
              <a:rPr lang="sr-Latn-ME" dirty="0" smtClean="0"/>
              <a:t/>
            </a:r>
            <a:br>
              <a:rPr lang="sr-Latn-ME" dirty="0" smtClean="0"/>
            </a:br>
            <a:r>
              <a:rPr lang="sr-Latn-ME" sz="3200" b="1" dirty="0" smtClean="0"/>
              <a:t>German house 1, Podgorica for refugees from BiH and Croatia. Funded by the German Foreign Ministry </a:t>
            </a:r>
            <a:endParaRPr lang="en-US" sz="3200" b="1" dirty="0"/>
          </a:p>
        </p:txBody>
      </p:sp>
      <p:pic>
        <p:nvPicPr>
          <p:cNvPr id="1026" name="Picture 2" descr="E:\1.Mon16+17+18+19\8.Mon 25\Slike sa otvaranja\z2.JPG"/>
          <p:cNvPicPr>
            <a:picLocks noGrp="1" noChangeAspect="1" noChangeArrowheads="1"/>
          </p:cNvPicPr>
          <p:nvPr>
            <p:ph type="pic" idx="10"/>
          </p:nvPr>
        </p:nvPicPr>
        <p:blipFill>
          <a:blip r:embed="rId2"/>
          <a:srcRect t="23334" b="23334"/>
          <a:stretch>
            <a:fillRect/>
          </a:stretch>
        </p:blipFill>
        <p:spPr bwMode="auto">
          <a:xfrm>
            <a:off x="428596" y="428604"/>
            <a:ext cx="8352000" cy="42021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sr-Latn-ME" sz="3200" b="1" dirty="0" smtClean="0"/>
              <a:t>German House 2 in Konik - Podgorica, for RE internally displaced persons from Kosovo. Funded by the German Foreign Ministry</a:t>
            </a:r>
            <a:endParaRPr lang="en-US" sz="3200" b="1" dirty="0"/>
          </a:p>
        </p:txBody>
      </p:sp>
      <p:pic>
        <p:nvPicPr>
          <p:cNvPr id="2050" name="Picture 2" descr="E:\13.Mon30\slike zgrade i vrtica\DSC00386.JPG"/>
          <p:cNvPicPr>
            <a:picLocks noGrp="1" noChangeAspect="1" noChangeArrowheads="1"/>
          </p:cNvPicPr>
          <p:nvPr>
            <p:ph type="pic" idx="10"/>
          </p:nvPr>
        </p:nvPicPr>
        <p:blipFill>
          <a:blip r:embed="rId2"/>
          <a:srcRect t="21590" b="21590"/>
          <a:stretch>
            <a:fillRect/>
          </a:stretch>
        </p:blipFill>
        <p:spPr bwMode="auto"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sr-Latn-ME" dirty="0" smtClean="0"/>
              <a:t/>
            </a:r>
            <a:br>
              <a:rPr lang="sr-Latn-ME" dirty="0" smtClean="0"/>
            </a:br>
            <a:r>
              <a:rPr lang="sr-Latn-ME" b="1" dirty="0" smtClean="0"/>
              <a:t>Complementary measures for livelihood enhancement – income generation activities;</a:t>
            </a:r>
            <a:endParaRPr lang="en-US" b="1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0"/>
          </p:nvPr>
        </p:nvSpPr>
        <p:spPr/>
      </p:sp>
      <p:pic>
        <p:nvPicPr>
          <p:cNvPr id="3074" name="Picture 2" descr="E:\13.Mon30\Bicikla i kabanice\slike bicikla i kombinezoni\101MSDCF\DSC0016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357166"/>
            <a:ext cx="8286808" cy="41434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ME" dirty="0" smtClean="0"/>
              <a:t>Kindergarten in Konik, Podgorica. Funded by the German Foreign Ministry</a:t>
            </a:r>
            <a:endParaRPr lang="en-US" dirty="0"/>
          </a:p>
        </p:txBody>
      </p:sp>
      <p:pic>
        <p:nvPicPr>
          <p:cNvPr id="5122" name="Picture 2" descr="E:\13.Mon30\slike zgrade i vrtica\DSC00391.JPG"/>
          <p:cNvPicPr>
            <a:picLocks noGrp="1" noChangeAspect="1" noChangeArrowheads="1"/>
          </p:cNvPicPr>
          <p:nvPr>
            <p:ph type="pic" idx="10"/>
          </p:nvPr>
        </p:nvPicPr>
        <p:blipFill>
          <a:blip r:embed="rId2"/>
          <a:srcRect t="21590" b="21590"/>
          <a:stretch>
            <a:fillRect/>
          </a:stretch>
        </p:blipFill>
        <p:spPr bwMode="auto">
          <a:xfrm>
            <a:off x="395536" y="445818"/>
            <a:ext cx="8006032" cy="34118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00034" y="1928802"/>
            <a:ext cx="7987919" cy="2500330"/>
          </a:xfrm>
        </p:spPr>
        <p:txBody>
          <a:bodyPr>
            <a:normAutofit fontScale="90000"/>
          </a:bodyPr>
          <a:lstStyle/>
          <a:p>
            <a:r>
              <a:rPr lang="en-US" sz="3100" dirty="0" smtClean="0"/>
              <a:t>O</a:t>
            </a:r>
            <a:r>
              <a:rPr lang="sr-Latn-ME" sz="3100" dirty="0" smtClean="0"/>
              <a:t>ther housing project for Roma and Egyptians:</a:t>
            </a:r>
            <a:br>
              <a:rPr lang="sr-Latn-ME" sz="3100" dirty="0" smtClean="0"/>
            </a:br>
            <a:r>
              <a:rPr lang="sr-Latn-ME" sz="3100" dirty="0" smtClean="0"/>
              <a:t>- Riverside, Berane – 27 house funded by the EU</a:t>
            </a:r>
            <a:br>
              <a:rPr lang="sr-Latn-ME" sz="3100" dirty="0" smtClean="0"/>
            </a:br>
            <a:r>
              <a:rPr lang="sr-Latn-ME" sz="3100" dirty="0" smtClean="0"/>
              <a:t>- Trlica, Pljevlja - 10 houses funded by the German Foreign Ministry</a:t>
            </a:r>
            <a:br>
              <a:rPr lang="sr-Latn-ME" sz="3100" dirty="0" smtClean="0"/>
            </a:br>
            <a:r>
              <a:rPr lang="sr-Latn-ME" sz="3100" dirty="0" smtClean="0"/>
              <a:t>- Zvjerinjak, Nikšić – German Foreign Ministry, UNHCR, Municipality of Niksic, Government of Montenegro </a:t>
            </a:r>
            <a:r>
              <a:rPr lang="sr-Latn-ME" dirty="0" smtClean="0"/>
              <a:t/>
            </a:r>
            <a:br>
              <a:rPr lang="sr-Latn-ME" dirty="0" smtClean="0"/>
            </a:b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2910" y="2143116"/>
            <a:ext cx="7987919" cy="2786082"/>
          </a:xfrm>
        </p:spPr>
        <p:txBody>
          <a:bodyPr>
            <a:normAutofit/>
          </a:bodyPr>
          <a:lstStyle/>
          <a:p>
            <a:r>
              <a:rPr lang="sr-Latn-ME" sz="2800" dirty="0" smtClean="0"/>
              <a:t>Support to integration and voluntary return of RE and other displaced persons living in Konik area, an EU funded project</a:t>
            </a:r>
            <a:endParaRPr lang="en-US" sz="28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elp_Presentation_2013_97-2003">
  <a:themeElements>
    <a:clrScheme name="Help Farbwelt">
      <a:dk1>
        <a:srgbClr val="000000"/>
      </a:dk1>
      <a:lt1>
        <a:sysClr val="window" lastClr="FFFFFF"/>
      </a:lt1>
      <a:dk2>
        <a:srgbClr val="FFEECE"/>
      </a:dk2>
      <a:lt2>
        <a:srgbClr val="FFEECE"/>
      </a:lt2>
      <a:accent1>
        <a:srgbClr val="FFE100"/>
      </a:accent1>
      <a:accent2>
        <a:srgbClr val="006096"/>
      </a:accent2>
      <a:accent3>
        <a:srgbClr val="CA5C6A"/>
      </a:accent3>
      <a:accent4>
        <a:srgbClr val="FFFFFF"/>
      </a:accent4>
      <a:accent5>
        <a:srgbClr val="BFBFBF"/>
      </a:accent5>
      <a:accent6>
        <a:srgbClr val="FFFFFF"/>
      </a:accent6>
      <a:hlink>
        <a:srgbClr val="CA5C6A"/>
      </a:hlink>
      <a:folHlink>
        <a:srgbClr val="CA5C6A"/>
      </a:folHlink>
    </a:clrScheme>
    <a:fontScheme name="Help Typo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Prefab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00000"/>
              </a:schemeClr>
            </a:gs>
            <a:gs pos="30000">
              <a:schemeClr val="phClr">
                <a:tint val="60000"/>
                <a:satMod val="250000"/>
              </a:schemeClr>
            </a:gs>
            <a:gs pos="50000">
              <a:schemeClr val="phClr">
                <a:tint val="57000"/>
                <a:satMod val="250000"/>
              </a:schemeClr>
            </a:gs>
            <a:gs pos="100000">
              <a:schemeClr val="phClr">
                <a:tint val="17000"/>
                <a:satMod val="350000"/>
              </a:schemeClr>
            </a:gs>
          </a:gsLst>
          <a:lin ang="4000000" scaled="1"/>
        </a:gradFill>
        <a:gradFill rotWithShape="1">
          <a:gsLst>
            <a:gs pos="0">
              <a:schemeClr val="phClr">
                <a:tint val="75000"/>
                <a:satMod val="110000"/>
              </a:schemeClr>
            </a:gs>
            <a:gs pos="30000">
              <a:schemeClr val="phClr">
                <a:shade val="75000"/>
                <a:satMod val="130000"/>
              </a:schemeClr>
            </a:gs>
            <a:gs pos="50000">
              <a:schemeClr val="phClr">
                <a:shade val="70000"/>
                <a:satMod val="135000"/>
              </a:schemeClr>
            </a:gs>
            <a:gs pos="100000">
              <a:schemeClr val="phClr">
                <a:tint val="75000"/>
                <a:satMod val="110000"/>
              </a:schemeClr>
            </a:gs>
          </a:gsLst>
          <a:lin ang="4000000" scaled="1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0000" algn="ct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110000" algn="ctr" rotWithShape="0">
              <a:srgbClr val="000000">
                <a:alpha val="65000"/>
              </a:srgbClr>
            </a:outerShdw>
          </a:effectLst>
        </a:effectStyle>
        <a:effectStyle>
          <a:effectLst>
            <a:outerShdw blurRad="120000" algn="ctr" rotWithShape="0">
              <a:srgbClr val="000000">
                <a:alpha val="70000"/>
              </a:srgbClr>
            </a:outerShdw>
          </a:effectLst>
          <a:scene3d>
            <a:camera prst="orthographicFront"/>
            <a:lightRig rig="glow" dir="t">
              <a:rot lat="0" lon="0" rev="1800000"/>
            </a:lightRig>
          </a:scene3d>
          <a:sp3d contourW="12700" prstMaterial="dkEdge">
            <a:bevelT w="50800" h="44450" prst="angle"/>
            <a:contourClr>
              <a:schemeClr val="phClr">
                <a:shade val="4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110000"/>
              </a:schemeClr>
            </a:gs>
            <a:gs pos="30000">
              <a:schemeClr val="phClr">
                <a:shade val="75000"/>
                <a:satMod val="130000"/>
              </a:schemeClr>
            </a:gs>
            <a:gs pos="50000">
              <a:schemeClr val="phClr">
                <a:shade val="70000"/>
                <a:satMod val="135000"/>
              </a:schemeClr>
            </a:gs>
            <a:gs pos="100000">
              <a:schemeClr val="phClr">
                <a:tint val="75000"/>
                <a:satMod val="110000"/>
              </a:schemeClr>
            </a:gs>
          </a:gsLst>
          <a:lin ang="4000000" scaled="1"/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20000"/>
              </a:schemeClr>
              <a:schemeClr val="phClr">
                <a:tint val="94000"/>
                <a:satMod val="21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Help_Presentation_2013_97-2003</Template>
  <TotalTime>453</TotalTime>
  <Words>115</Words>
  <Application>Microsoft Office PowerPoint</Application>
  <PresentationFormat>On-screen Show (4:3)</PresentationFormat>
  <Paragraphs>11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Help_Presentation_2013_97-2003</vt:lpstr>
      <vt:lpstr>Help – Hilfe zur Selbsthilfe e.V. , German NGO established in 1981</vt:lpstr>
      <vt:lpstr>Office in Podgorica, Montenegro opened in April 1999</vt:lpstr>
      <vt:lpstr>In 2003, shift from only humanitarian -  relief to more development oriented programs: infrastructure, housing and income generation activities</vt:lpstr>
      <vt:lpstr>    German house 1, Podgorica for refugees from BiH and Croatia. Funded by the German Foreign Ministry </vt:lpstr>
      <vt:lpstr>German House 2 in Konik - Podgorica, for RE internally displaced persons from Kosovo. Funded by the German Foreign Ministry</vt:lpstr>
      <vt:lpstr> Complementary measures for livelihood enhancement – income generation activities;</vt:lpstr>
      <vt:lpstr>Kindergarten in Konik, Podgorica. Funded by the German Foreign Ministry</vt:lpstr>
      <vt:lpstr>Other housing project for Roma and Egyptians: - Riverside, Berane – 27 house funded by the EU - Trlica, Pljevlja - 10 houses funded by the German Foreign Ministry - Zvjerinjak, Nikšić – German Foreign Ministry, UNHCR, Municipality of Niksic, Government of Montenegro  </vt:lpstr>
      <vt:lpstr>Support to integration and voluntary return of RE and other displaced persons living in Konik area, an EU funded project</vt:lpstr>
      <vt:lpstr>Employment component: - paid internships - income generation grants - women’s workshops for production of jewelry</vt:lpstr>
      <vt:lpstr>Regional Housing Program 120 apartments in Konik 660 persons Donor Conference in Sarajevo April 2012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User</cp:lastModifiedBy>
  <cp:revision>14</cp:revision>
  <dcterms:created xsi:type="dcterms:W3CDTF">2015-05-16T06:57:57Z</dcterms:created>
  <dcterms:modified xsi:type="dcterms:W3CDTF">2015-05-19T09:58:36Z</dcterms:modified>
</cp:coreProperties>
</file>